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6" r:id="rId3"/>
    <p:sldId id="275" r:id="rId4"/>
    <p:sldId id="273" r:id="rId5"/>
    <p:sldId id="258" r:id="rId6"/>
    <p:sldId id="272" r:id="rId7"/>
    <p:sldId id="267" r:id="rId8"/>
    <p:sldId id="270" r:id="rId9"/>
    <p:sldId id="269" r:id="rId10"/>
    <p:sldId id="268" r:id="rId11"/>
    <p:sldId id="266" r:id="rId12"/>
    <p:sldId id="265" r:id="rId13"/>
    <p:sldId id="264" r:id="rId14"/>
    <p:sldId id="257" r:id="rId15"/>
    <p:sldId id="263" r:id="rId16"/>
    <p:sldId id="262" r:id="rId17"/>
    <p:sldId id="261" r:id="rId18"/>
    <p:sldId id="260" r:id="rId19"/>
    <p:sldId id="25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4A4214-1118-4D0E-8462-6AA81D3E5174}" type="datetimeFigureOut">
              <a:rPr lang="en-US" smtClean="0"/>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B4005-BE5D-452F-AA08-848859C2533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4A4214-1118-4D0E-8462-6AA81D3E5174}" type="datetimeFigureOut">
              <a:rPr lang="en-US" smtClean="0"/>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B4005-BE5D-452F-AA08-848859C2533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4A4214-1118-4D0E-8462-6AA81D3E5174}" type="datetimeFigureOut">
              <a:rPr lang="en-US" smtClean="0"/>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B4005-BE5D-452F-AA08-848859C2533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4A4214-1118-4D0E-8462-6AA81D3E5174}" type="datetimeFigureOut">
              <a:rPr lang="en-US" smtClean="0"/>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B4005-BE5D-452F-AA08-848859C2533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4A4214-1118-4D0E-8462-6AA81D3E5174}" type="datetimeFigureOut">
              <a:rPr lang="en-US" smtClean="0"/>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B4005-BE5D-452F-AA08-848859C2533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4A4214-1118-4D0E-8462-6AA81D3E5174}" type="datetimeFigureOut">
              <a:rPr lang="en-US" smtClean="0"/>
              <a:t>4/23/2013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B4005-BE5D-452F-AA08-848859C2533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4A4214-1118-4D0E-8462-6AA81D3E5174}" type="datetimeFigureOut">
              <a:rPr lang="en-US" smtClean="0"/>
              <a:t>4/23/2013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6B4005-BE5D-452F-AA08-848859C2533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4A4214-1118-4D0E-8462-6AA81D3E5174}" type="datetimeFigureOut">
              <a:rPr lang="en-US" smtClean="0"/>
              <a:t>4/23/2013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6B4005-BE5D-452F-AA08-848859C2533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4A4214-1118-4D0E-8462-6AA81D3E5174}" type="datetimeFigureOut">
              <a:rPr lang="en-US" smtClean="0"/>
              <a:t>4/23/2013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6B4005-BE5D-452F-AA08-848859C2533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4A4214-1118-4D0E-8462-6AA81D3E5174}" type="datetimeFigureOut">
              <a:rPr lang="en-US" smtClean="0"/>
              <a:t>4/23/2013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B4005-BE5D-452F-AA08-848859C2533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4A4214-1118-4D0E-8462-6AA81D3E5174}" type="datetimeFigureOut">
              <a:rPr lang="en-US" smtClean="0"/>
              <a:t>4/23/2013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B4005-BE5D-452F-AA08-848859C2533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4A4214-1118-4D0E-8462-6AA81D3E5174}" type="datetimeFigureOut">
              <a:rPr lang="en-US" smtClean="0"/>
              <a:t>4/23/2013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B4005-BE5D-452F-AA08-848859C2533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doug\Pictures\My Scans\02_019.jpg"/>
          <p:cNvPicPr>
            <a:picLocks noChangeAspect="1" noChangeArrowheads="1"/>
          </p:cNvPicPr>
          <p:nvPr/>
        </p:nvPicPr>
        <p:blipFill>
          <a:blip r:embed="rId2" cstate="print"/>
          <a:srcRect/>
          <a:stretch>
            <a:fillRect/>
          </a:stretch>
        </p:blipFill>
        <p:spPr bwMode="auto">
          <a:xfrm>
            <a:off x="1" y="0"/>
            <a:ext cx="9144000" cy="6230891"/>
          </a:xfrm>
          <a:prstGeom prst="rect">
            <a:avLst/>
          </a:prstGeom>
          <a:noFill/>
        </p:spPr>
      </p:pic>
      <p:sp>
        <p:nvSpPr>
          <p:cNvPr id="4" name="TextBox 3"/>
          <p:cNvSpPr txBox="1"/>
          <p:nvPr/>
        </p:nvSpPr>
        <p:spPr>
          <a:xfrm>
            <a:off x="304800" y="2209800"/>
            <a:ext cx="3048000" cy="461665"/>
          </a:xfrm>
          <a:prstGeom prst="rect">
            <a:avLst/>
          </a:prstGeom>
          <a:noFill/>
          <a:ln w="31750">
            <a:solidFill>
              <a:srgbClr val="FFFF00"/>
            </a:solidFill>
          </a:ln>
        </p:spPr>
        <p:txBody>
          <a:bodyPr wrap="square" rtlCol="0">
            <a:spAutoFit/>
          </a:bodyPr>
          <a:lstStyle/>
          <a:p>
            <a:pPr algn="ctr"/>
            <a:r>
              <a:rPr lang="en-US" sz="2400" dirty="0" smtClean="0">
                <a:solidFill>
                  <a:srgbClr val="FFFF00"/>
                </a:solidFill>
              </a:rPr>
              <a:t>North Hadley Dam</a:t>
            </a:r>
            <a:endParaRPr lang="en-US" sz="1400"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doug\Pictures\My Scans\05_118.jpg"/>
          <p:cNvPicPr>
            <a:picLocks noChangeAspect="1" noChangeArrowheads="1"/>
          </p:cNvPicPr>
          <p:nvPr/>
        </p:nvPicPr>
        <p:blipFill>
          <a:blip r:embed="rId2" cstate="print"/>
          <a:srcRect/>
          <a:stretch>
            <a:fillRect/>
          </a:stretch>
        </p:blipFill>
        <p:spPr bwMode="auto">
          <a:xfrm>
            <a:off x="0" y="0"/>
            <a:ext cx="9144000" cy="6294179"/>
          </a:xfrm>
          <a:prstGeom prst="rect">
            <a:avLst/>
          </a:prstGeom>
          <a:noFill/>
        </p:spPr>
      </p:pic>
      <p:sp>
        <p:nvSpPr>
          <p:cNvPr id="3" name="TextBox 2"/>
          <p:cNvSpPr txBox="1"/>
          <p:nvPr/>
        </p:nvSpPr>
        <p:spPr>
          <a:xfrm>
            <a:off x="5410200" y="1676400"/>
            <a:ext cx="1524000" cy="461665"/>
          </a:xfrm>
          <a:prstGeom prst="rect">
            <a:avLst/>
          </a:prstGeom>
          <a:noFill/>
          <a:ln w="31750">
            <a:solidFill>
              <a:srgbClr val="FFFF00"/>
            </a:solidFill>
          </a:ln>
        </p:spPr>
        <p:txBody>
          <a:bodyPr wrap="square" rtlCol="0">
            <a:spAutoFit/>
          </a:bodyPr>
          <a:lstStyle/>
          <a:p>
            <a:pPr algn="ctr"/>
            <a:r>
              <a:rPr lang="en-US" sz="2400" dirty="0" smtClean="0">
                <a:solidFill>
                  <a:srgbClr val="FFFF00"/>
                </a:solidFill>
              </a:rPr>
              <a:t>New Wall</a:t>
            </a:r>
            <a:endParaRPr lang="en-US" sz="1400" dirty="0">
              <a:solidFill>
                <a:srgbClr val="FFFF00"/>
              </a:solidFill>
            </a:endParaRPr>
          </a:p>
        </p:txBody>
      </p:sp>
      <p:sp>
        <p:nvSpPr>
          <p:cNvPr id="4" name="TextBox 3"/>
          <p:cNvSpPr txBox="1"/>
          <p:nvPr/>
        </p:nvSpPr>
        <p:spPr>
          <a:xfrm>
            <a:off x="3505200" y="4114800"/>
            <a:ext cx="3429000" cy="461665"/>
          </a:xfrm>
          <a:prstGeom prst="rect">
            <a:avLst/>
          </a:prstGeom>
          <a:noFill/>
          <a:ln w="31750">
            <a:solidFill>
              <a:srgbClr val="FFFF00"/>
            </a:solidFill>
          </a:ln>
        </p:spPr>
        <p:txBody>
          <a:bodyPr wrap="square" rtlCol="0">
            <a:spAutoFit/>
          </a:bodyPr>
          <a:lstStyle/>
          <a:p>
            <a:pPr algn="ctr"/>
            <a:r>
              <a:rPr lang="en-US" sz="2400" dirty="0" smtClean="0">
                <a:solidFill>
                  <a:srgbClr val="FFFF00"/>
                </a:solidFill>
              </a:rPr>
              <a:t>Reconstructed side wall</a:t>
            </a:r>
            <a:endParaRPr lang="en-US" sz="1400" dirty="0">
              <a:solidFill>
                <a:srgbClr val="FFFF00"/>
              </a:solidFill>
            </a:endParaRPr>
          </a:p>
        </p:txBody>
      </p:sp>
      <p:cxnSp>
        <p:nvCxnSpPr>
          <p:cNvPr id="5" name="Straight Arrow Connector 4"/>
          <p:cNvCxnSpPr/>
          <p:nvPr/>
        </p:nvCxnSpPr>
        <p:spPr>
          <a:xfrm flipH="1">
            <a:off x="2057400" y="4343400"/>
            <a:ext cx="1447800" cy="609600"/>
          </a:xfrm>
          <a:prstGeom prst="straightConnector1">
            <a:avLst/>
          </a:prstGeom>
          <a:ln w="4762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4" idx="1"/>
          </p:cNvCxnSpPr>
          <p:nvPr/>
        </p:nvCxnSpPr>
        <p:spPr>
          <a:xfrm flipH="1" flipV="1">
            <a:off x="228600" y="2743200"/>
            <a:ext cx="3276600" cy="1602433"/>
          </a:xfrm>
          <a:prstGeom prst="straightConnector1">
            <a:avLst/>
          </a:prstGeom>
          <a:ln w="47625">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doug\Pictures\My Scans\05_119.jpg"/>
          <p:cNvPicPr>
            <a:picLocks noChangeAspect="1" noChangeArrowheads="1"/>
          </p:cNvPicPr>
          <p:nvPr/>
        </p:nvPicPr>
        <p:blipFill>
          <a:blip r:embed="rId2" cstate="print"/>
          <a:srcRect/>
          <a:stretch>
            <a:fillRect/>
          </a:stretch>
        </p:blipFill>
        <p:spPr bwMode="auto">
          <a:xfrm>
            <a:off x="2438400" y="-1"/>
            <a:ext cx="4537011" cy="6858001"/>
          </a:xfrm>
          <a:prstGeom prst="rect">
            <a:avLst/>
          </a:prstGeom>
          <a:noFill/>
        </p:spPr>
      </p:pic>
      <p:sp>
        <p:nvSpPr>
          <p:cNvPr id="3" name="TextBox 2"/>
          <p:cNvSpPr txBox="1"/>
          <p:nvPr/>
        </p:nvSpPr>
        <p:spPr>
          <a:xfrm>
            <a:off x="5410200" y="1524000"/>
            <a:ext cx="1524000" cy="461665"/>
          </a:xfrm>
          <a:prstGeom prst="rect">
            <a:avLst/>
          </a:prstGeom>
          <a:noFill/>
          <a:ln w="31750">
            <a:solidFill>
              <a:srgbClr val="FFFF00"/>
            </a:solidFill>
          </a:ln>
        </p:spPr>
        <p:txBody>
          <a:bodyPr wrap="square" rtlCol="0">
            <a:spAutoFit/>
          </a:bodyPr>
          <a:lstStyle/>
          <a:p>
            <a:pPr algn="ctr"/>
            <a:r>
              <a:rPr lang="en-US" sz="2400" dirty="0" smtClean="0">
                <a:solidFill>
                  <a:srgbClr val="FFFF00"/>
                </a:solidFill>
              </a:rPr>
              <a:t>New Wall</a:t>
            </a:r>
            <a:endParaRPr lang="en-US" sz="1400" dirty="0">
              <a:solidFill>
                <a:srgbClr val="FFFF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doug\Pictures\My Scans\05_120.jpg"/>
          <p:cNvPicPr>
            <a:picLocks noChangeAspect="1" noChangeArrowheads="1"/>
          </p:cNvPicPr>
          <p:nvPr/>
        </p:nvPicPr>
        <p:blipFill>
          <a:blip r:embed="rId2" cstate="print"/>
          <a:srcRect/>
          <a:stretch>
            <a:fillRect/>
          </a:stretch>
        </p:blipFill>
        <p:spPr bwMode="auto">
          <a:xfrm>
            <a:off x="-33655" y="0"/>
            <a:ext cx="9177655" cy="6324600"/>
          </a:xfrm>
          <a:prstGeom prst="rect">
            <a:avLst/>
          </a:prstGeom>
          <a:noFill/>
        </p:spPr>
      </p:pic>
      <p:sp>
        <p:nvSpPr>
          <p:cNvPr id="3" name="TextBox 2"/>
          <p:cNvSpPr txBox="1"/>
          <p:nvPr/>
        </p:nvSpPr>
        <p:spPr>
          <a:xfrm>
            <a:off x="7239000" y="2133600"/>
            <a:ext cx="1524000" cy="461665"/>
          </a:xfrm>
          <a:prstGeom prst="rect">
            <a:avLst/>
          </a:prstGeom>
          <a:noFill/>
          <a:ln w="31750">
            <a:solidFill>
              <a:srgbClr val="FFFF00"/>
            </a:solidFill>
          </a:ln>
        </p:spPr>
        <p:txBody>
          <a:bodyPr wrap="square" rtlCol="0">
            <a:spAutoFit/>
          </a:bodyPr>
          <a:lstStyle/>
          <a:p>
            <a:pPr algn="ctr"/>
            <a:r>
              <a:rPr lang="en-US" sz="2400" dirty="0" smtClean="0">
                <a:solidFill>
                  <a:srgbClr val="FFFF00"/>
                </a:solidFill>
              </a:rPr>
              <a:t>New Wall</a:t>
            </a:r>
            <a:endParaRPr lang="en-US" sz="1400" dirty="0">
              <a:solidFill>
                <a:srgbClr val="FFFF00"/>
              </a:solidFill>
            </a:endParaRPr>
          </a:p>
        </p:txBody>
      </p:sp>
      <p:sp>
        <p:nvSpPr>
          <p:cNvPr id="6" name="TextBox 5"/>
          <p:cNvSpPr txBox="1"/>
          <p:nvPr/>
        </p:nvSpPr>
        <p:spPr>
          <a:xfrm>
            <a:off x="1600200" y="4800600"/>
            <a:ext cx="3429000" cy="461665"/>
          </a:xfrm>
          <a:prstGeom prst="rect">
            <a:avLst/>
          </a:prstGeom>
          <a:noFill/>
          <a:ln w="31750">
            <a:solidFill>
              <a:srgbClr val="FFFF00"/>
            </a:solidFill>
          </a:ln>
        </p:spPr>
        <p:txBody>
          <a:bodyPr wrap="square" rtlCol="0">
            <a:spAutoFit/>
          </a:bodyPr>
          <a:lstStyle/>
          <a:p>
            <a:pPr algn="ctr"/>
            <a:r>
              <a:rPr lang="en-US" sz="2400" dirty="0" smtClean="0">
                <a:solidFill>
                  <a:srgbClr val="FFFF00"/>
                </a:solidFill>
              </a:rPr>
              <a:t>Reconstructed side wall</a:t>
            </a:r>
            <a:endParaRPr lang="en-US" sz="1400" dirty="0">
              <a:solidFill>
                <a:srgbClr val="FFFF00"/>
              </a:solidFill>
            </a:endParaRPr>
          </a:p>
        </p:txBody>
      </p:sp>
      <p:sp>
        <p:nvSpPr>
          <p:cNvPr id="7" name="TextBox 6"/>
          <p:cNvSpPr txBox="1"/>
          <p:nvPr/>
        </p:nvSpPr>
        <p:spPr>
          <a:xfrm>
            <a:off x="2286000" y="381000"/>
            <a:ext cx="1752600" cy="461665"/>
          </a:xfrm>
          <a:prstGeom prst="rect">
            <a:avLst/>
          </a:prstGeom>
          <a:solidFill>
            <a:schemeClr val="accent1"/>
          </a:solidFill>
          <a:ln w="31750">
            <a:solidFill>
              <a:srgbClr val="FFFF00"/>
            </a:solidFill>
          </a:ln>
        </p:spPr>
        <p:txBody>
          <a:bodyPr wrap="square" rtlCol="0">
            <a:spAutoFit/>
          </a:bodyPr>
          <a:lstStyle/>
          <a:p>
            <a:pPr algn="ctr"/>
            <a:r>
              <a:rPr lang="en-US" sz="2400" dirty="0" smtClean="0">
                <a:solidFill>
                  <a:srgbClr val="FFFF00"/>
                </a:solidFill>
              </a:rPr>
              <a:t>Gate control</a:t>
            </a:r>
            <a:endParaRPr lang="en-US" sz="1400" dirty="0">
              <a:solidFill>
                <a:srgbClr val="FFFF00"/>
              </a:solidFill>
            </a:endParaRPr>
          </a:p>
        </p:txBody>
      </p:sp>
      <p:cxnSp>
        <p:nvCxnSpPr>
          <p:cNvPr id="8" name="Straight Arrow Connector 7"/>
          <p:cNvCxnSpPr/>
          <p:nvPr/>
        </p:nvCxnSpPr>
        <p:spPr>
          <a:xfrm flipH="1" flipV="1">
            <a:off x="1295400" y="533400"/>
            <a:ext cx="990600" cy="76200"/>
          </a:xfrm>
          <a:prstGeom prst="straightConnector1">
            <a:avLst/>
          </a:prstGeom>
          <a:ln w="47625">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oug\Pictures\My Scans\05_121.jpg"/>
          <p:cNvPicPr>
            <a:picLocks noChangeAspect="1" noChangeArrowheads="1"/>
          </p:cNvPicPr>
          <p:nvPr/>
        </p:nvPicPr>
        <p:blipFill>
          <a:blip r:embed="rId2" cstate="print"/>
          <a:srcRect/>
          <a:stretch>
            <a:fillRect/>
          </a:stretch>
        </p:blipFill>
        <p:spPr bwMode="auto">
          <a:xfrm>
            <a:off x="0" y="0"/>
            <a:ext cx="9144000" cy="6572767"/>
          </a:xfrm>
          <a:prstGeom prst="rect">
            <a:avLst/>
          </a:prstGeom>
          <a:noFill/>
        </p:spPr>
      </p:pic>
      <p:sp>
        <p:nvSpPr>
          <p:cNvPr id="3" name="TextBox 2"/>
          <p:cNvSpPr txBox="1"/>
          <p:nvPr/>
        </p:nvSpPr>
        <p:spPr>
          <a:xfrm>
            <a:off x="4495800" y="1828800"/>
            <a:ext cx="1524000" cy="461665"/>
          </a:xfrm>
          <a:prstGeom prst="rect">
            <a:avLst/>
          </a:prstGeom>
          <a:noFill/>
          <a:ln w="31750">
            <a:solidFill>
              <a:srgbClr val="FFFF00"/>
            </a:solidFill>
          </a:ln>
        </p:spPr>
        <p:txBody>
          <a:bodyPr wrap="square" rtlCol="0">
            <a:spAutoFit/>
          </a:bodyPr>
          <a:lstStyle/>
          <a:p>
            <a:pPr algn="ctr"/>
            <a:r>
              <a:rPr lang="en-US" sz="2400" dirty="0" smtClean="0">
                <a:solidFill>
                  <a:srgbClr val="FFFF00"/>
                </a:solidFill>
              </a:rPr>
              <a:t>New Wall</a:t>
            </a:r>
            <a:endParaRPr lang="en-US" sz="1400" dirty="0">
              <a:solidFill>
                <a:srgbClr val="FF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doug\Pictures\My Scans\05_122.jpg"/>
          <p:cNvPicPr>
            <a:picLocks noChangeAspect="1" noChangeArrowheads="1"/>
          </p:cNvPicPr>
          <p:nvPr/>
        </p:nvPicPr>
        <p:blipFill>
          <a:blip r:embed="rId2" cstate="print"/>
          <a:srcRect/>
          <a:stretch>
            <a:fillRect/>
          </a:stretch>
        </p:blipFill>
        <p:spPr bwMode="auto">
          <a:xfrm>
            <a:off x="0" y="0"/>
            <a:ext cx="9144000" cy="6206549"/>
          </a:xfrm>
          <a:prstGeom prst="rect">
            <a:avLst/>
          </a:prstGeom>
          <a:noFill/>
        </p:spPr>
      </p:pic>
      <p:sp>
        <p:nvSpPr>
          <p:cNvPr id="3" name="TextBox 2"/>
          <p:cNvSpPr txBox="1"/>
          <p:nvPr/>
        </p:nvSpPr>
        <p:spPr>
          <a:xfrm>
            <a:off x="4572000" y="2514600"/>
            <a:ext cx="1524000" cy="461665"/>
          </a:xfrm>
          <a:prstGeom prst="rect">
            <a:avLst/>
          </a:prstGeom>
          <a:noFill/>
          <a:ln w="31750">
            <a:solidFill>
              <a:srgbClr val="FFFF00"/>
            </a:solidFill>
          </a:ln>
        </p:spPr>
        <p:txBody>
          <a:bodyPr wrap="square" rtlCol="0">
            <a:spAutoFit/>
          </a:bodyPr>
          <a:lstStyle/>
          <a:p>
            <a:pPr algn="ctr"/>
            <a:r>
              <a:rPr lang="en-US" sz="2400" dirty="0" smtClean="0">
                <a:solidFill>
                  <a:srgbClr val="FFFF00"/>
                </a:solidFill>
              </a:rPr>
              <a:t>New Wall</a:t>
            </a:r>
            <a:endParaRPr lang="en-US" sz="1400" dirty="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oug\Pictures\My Scans\05_123.jpg"/>
          <p:cNvPicPr>
            <a:picLocks noChangeAspect="1" noChangeArrowheads="1"/>
          </p:cNvPicPr>
          <p:nvPr/>
        </p:nvPicPr>
        <p:blipFill>
          <a:blip r:embed="rId2" cstate="print"/>
          <a:srcRect/>
          <a:stretch>
            <a:fillRect/>
          </a:stretch>
        </p:blipFill>
        <p:spPr bwMode="auto">
          <a:xfrm>
            <a:off x="0" y="0"/>
            <a:ext cx="9144000" cy="6348664"/>
          </a:xfrm>
          <a:prstGeom prst="rect">
            <a:avLst/>
          </a:prstGeom>
          <a:noFill/>
        </p:spPr>
      </p:pic>
      <p:sp>
        <p:nvSpPr>
          <p:cNvPr id="3" name="TextBox 2"/>
          <p:cNvSpPr txBox="1"/>
          <p:nvPr/>
        </p:nvSpPr>
        <p:spPr>
          <a:xfrm>
            <a:off x="7239000" y="2133600"/>
            <a:ext cx="1524000" cy="461665"/>
          </a:xfrm>
          <a:prstGeom prst="rect">
            <a:avLst/>
          </a:prstGeom>
          <a:noFill/>
          <a:ln w="31750">
            <a:solidFill>
              <a:srgbClr val="FFFF00"/>
            </a:solidFill>
          </a:ln>
        </p:spPr>
        <p:txBody>
          <a:bodyPr wrap="square" rtlCol="0">
            <a:spAutoFit/>
          </a:bodyPr>
          <a:lstStyle/>
          <a:p>
            <a:pPr algn="ctr"/>
            <a:r>
              <a:rPr lang="en-US" sz="2400" dirty="0" smtClean="0">
                <a:solidFill>
                  <a:srgbClr val="FFFF00"/>
                </a:solidFill>
              </a:rPr>
              <a:t>New Wall</a:t>
            </a:r>
            <a:endParaRPr lang="en-US" sz="1400" dirty="0">
              <a:solidFill>
                <a:srgbClr val="FFFF00"/>
              </a:solidFill>
            </a:endParaRPr>
          </a:p>
        </p:txBody>
      </p:sp>
      <p:sp>
        <p:nvSpPr>
          <p:cNvPr id="4" name="TextBox 3"/>
          <p:cNvSpPr txBox="1"/>
          <p:nvPr/>
        </p:nvSpPr>
        <p:spPr>
          <a:xfrm>
            <a:off x="381000" y="1905000"/>
            <a:ext cx="3429000" cy="461665"/>
          </a:xfrm>
          <a:prstGeom prst="rect">
            <a:avLst/>
          </a:prstGeom>
          <a:noFill/>
          <a:ln w="31750">
            <a:solidFill>
              <a:srgbClr val="FFFF00"/>
            </a:solidFill>
          </a:ln>
        </p:spPr>
        <p:txBody>
          <a:bodyPr wrap="square" rtlCol="0">
            <a:spAutoFit/>
          </a:bodyPr>
          <a:lstStyle/>
          <a:p>
            <a:pPr algn="ctr"/>
            <a:r>
              <a:rPr lang="en-US" sz="2400" dirty="0" smtClean="0">
                <a:solidFill>
                  <a:srgbClr val="FFFF00"/>
                </a:solidFill>
              </a:rPr>
              <a:t>Reconstructed side wall</a:t>
            </a:r>
            <a:endParaRPr lang="en-US" sz="1400" dirty="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oug\Pictures\My Scans\05_124.jpg"/>
          <p:cNvPicPr>
            <a:picLocks noChangeAspect="1" noChangeArrowheads="1"/>
          </p:cNvPicPr>
          <p:nvPr/>
        </p:nvPicPr>
        <p:blipFill>
          <a:blip r:embed="rId2" cstate="print"/>
          <a:srcRect/>
          <a:stretch>
            <a:fillRect/>
          </a:stretch>
        </p:blipFill>
        <p:spPr bwMode="auto">
          <a:xfrm>
            <a:off x="2819400" y="0"/>
            <a:ext cx="4572000" cy="6822374"/>
          </a:xfrm>
          <a:prstGeom prst="rect">
            <a:avLst/>
          </a:prstGeom>
          <a:noFill/>
        </p:spPr>
      </p:pic>
      <p:sp>
        <p:nvSpPr>
          <p:cNvPr id="3" name="TextBox 2"/>
          <p:cNvSpPr txBox="1"/>
          <p:nvPr/>
        </p:nvSpPr>
        <p:spPr>
          <a:xfrm>
            <a:off x="3581400" y="2971800"/>
            <a:ext cx="1524000" cy="461665"/>
          </a:xfrm>
          <a:prstGeom prst="rect">
            <a:avLst/>
          </a:prstGeom>
          <a:noFill/>
          <a:ln w="31750">
            <a:solidFill>
              <a:srgbClr val="FFFF00"/>
            </a:solidFill>
          </a:ln>
        </p:spPr>
        <p:txBody>
          <a:bodyPr wrap="square" rtlCol="0">
            <a:spAutoFit/>
          </a:bodyPr>
          <a:lstStyle/>
          <a:p>
            <a:pPr algn="ctr"/>
            <a:r>
              <a:rPr lang="en-US" sz="2400" dirty="0" smtClean="0">
                <a:solidFill>
                  <a:srgbClr val="FFFF00"/>
                </a:solidFill>
              </a:rPr>
              <a:t>New Wall</a:t>
            </a:r>
            <a:endParaRPr lang="en-US" sz="1400" dirty="0">
              <a:solidFill>
                <a:srgbClr val="FFFF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oug\Pictures\My Scans\05_125.jpg"/>
          <p:cNvPicPr>
            <a:picLocks noChangeAspect="1" noChangeArrowheads="1"/>
          </p:cNvPicPr>
          <p:nvPr/>
        </p:nvPicPr>
        <p:blipFill>
          <a:blip r:embed="rId2" cstate="print"/>
          <a:srcRect/>
          <a:stretch>
            <a:fillRect/>
          </a:stretch>
        </p:blipFill>
        <p:spPr bwMode="auto">
          <a:xfrm>
            <a:off x="0" y="0"/>
            <a:ext cx="9144000" cy="6118530"/>
          </a:xfrm>
          <a:prstGeom prst="rect">
            <a:avLst/>
          </a:prstGeom>
          <a:noFill/>
        </p:spPr>
      </p:pic>
      <p:sp>
        <p:nvSpPr>
          <p:cNvPr id="3" name="TextBox 2"/>
          <p:cNvSpPr txBox="1"/>
          <p:nvPr/>
        </p:nvSpPr>
        <p:spPr>
          <a:xfrm>
            <a:off x="3124200" y="1828800"/>
            <a:ext cx="2819400" cy="830997"/>
          </a:xfrm>
          <a:prstGeom prst="rect">
            <a:avLst/>
          </a:prstGeom>
          <a:noFill/>
          <a:ln w="31750">
            <a:solidFill>
              <a:srgbClr val="FFFF00"/>
            </a:solidFill>
          </a:ln>
        </p:spPr>
        <p:txBody>
          <a:bodyPr wrap="square" rtlCol="0">
            <a:spAutoFit/>
          </a:bodyPr>
          <a:lstStyle/>
          <a:p>
            <a:pPr algn="ctr"/>
            <a:r>
              <a:rPr lang="en-US" sz="2400" dirty="0" smtClean="0">
                <a:solidFill>
                  <a:srgbClr val="FFFF00"/>
                </a:solidFill>
              </a:rPr>
              <a:t>New Wall backfilled with sand</a:t>
            </a:r>
            <a:endParaRPr lang="en-US" sz="1400" dirty="0">
              <a:solidFill>
                <a:srgbClr val="FFFF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oug\Pictures\My Scans\05_126.jpg"/>
          <p:cNvPicPr>
            <a:picLocks noChangeAspect="1" noChangeArrowheads="1"/>
          </p:cNvPicPr>
          <p:nvPr/>
        </p:nvPicPr>
        <p:blipFill>
          <a:blip r:embed="rId2" cstate="print"/>
          <a:srcRect/>
          <a:stretch>
            <a:fillRect/>
          </a:stretch>
        </p:blipFill>
        <p:spPr bwMode="auto">
          <a:xfrm>
            <a:off x="0" y="0"/>
            <a:ext cx="9144000" cy="6201605"/>
          </a:xfrm>
          <a:prstGeom prst="rect">
            <a:avLst/>
          </a:prstGeom>
          <a:noFill/>
        </p:spPr>
      </p:pic>
      <p:sp>
        <p:nvSpPr>
          <p:cNvPr id="3" name="TextBox 2"/>
          <p:cNvSpPr txBox="1"/>
          <p:nvPr/>
        </p:nvSpPr>
        <p:spPr>
          <a:xfrm>
            <a:off x="3733800" y="2895600"/>
            <a:ext cx="2819400" cy="830997"/>
          </a:xfrm>
          <a:prstGeom prst="rect">
            <a:avLst/>
          </a:prstGeom>
          <a:noFill/>
          <a:ln w="31750">
            <a:solidFill>
              <a:srgbClr val="FFFF00"/>
            </a:solidFill>
          </a:ln>
        </p:spPr>
        <p:txBody>
          <a:bodyPr wrap="square" rtlCol="0">
            <a:spAutoFit/>
          </a:bodyPr>
          <a:lstStyle/>
          <a:p>
            <a:pPr algn="ctr"/>
            <a:r>
              <a:rPr lang="en-US" sz="2400" dirty="0" smtClean="0">
                <a:solidFill>
                  <a:srgbClr val="FFFF00"/>
                </a:solidFill>
              </a:rPr>
              <a:t>New Wall backfilled with sand</a:t>
            </a:r>
            <a:endParaRPr lang="en-US" sz="1400" dirty="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doug\Pictures\My Scans\02_080.jpg"/>
          <p:cNvPicPr>
            <a:picLocks noChangeAspect="1" noChangeArrowheads="1"/>
          </p:cNvPicPr>
          <p:nvPr/>
        </p:nvPicPr>
        <p:blipFill>
          <a:blip r:embed="rId2" cstate="print"/>
          <a:srcRect/>
          <a:stretch>
            <a:fillRect/>
          </a:stretch>
        </p:blipFill>
        <p:spPr bwMode="auto">
          <a:xfrm>
            <a:off x="0" y="0"/>
            <a:ext cx="9144000" cy="6270211"/>
          </a:xfrm>
          <a:prstGeom prst="rect">
            <a:avLst/>
          </a:prstGeom>
          <a:noFill/>
        </p:spPr>
      </p:pic>
      <p:sp>
        <p:nvSpPr>
          <p:cNvPr id="5" name="TextBox 4"/>
          <p:cNvSpPr txBox="1"/>
          <p:nvPr/>
        </p:nvSpPr>
        <p:spPr>
          <a:xfrm>
            <a:off x="1143000" y="1828800"/>
            <a:ext cx="1371600" cy="461665"/>
          </a:xfrm>
          <a:prstGeom prst="rect">
            <a:avLst/>
          </a:prstGeom>
          <a:noFill/>
          <a:ln w="31750">
            <a:solidFill>
              <a:srgbClr val="FFFF00"/>
            </a:solidFill>
          </a:ln>
        </p:spPr>
        <p:txBody>
          <a:bodyPr wrap="square" rtlCol="0">
            <a:spAutoFit/>
          </a:bodyPr>
          <a:lstStyle/>
          <a:p>
            <a:pPr algn="ctr"/>
            <a:r>
              <a:rPr lang="en-US" sz="2400" dirty="0" smtClean="0">
                <a:solidFill>
                  <a:srgbClr val="FFFF00"/>
                </a:solidFill>
              </a:rPr>
              <a:t>The End</a:t>
            </a:r>
            <a:endParaRPr lang="en-US" sz="1400" dirty="0">
              <a:solidFill>
                <a:srgbClr val="FFFF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304800"/>
            <a:ext cx="7467600" cy="5632311"/>
          </a:xfrm>
          <a:prstGeom prst="rect">
            <a:avLst/>
          </a:prstGeom>
          <a:solidFill>
            <a:schemeClr val="accent5">
              <a:lumMod val="20000"/>
              <a:lumOff val="80000"/>
            </a:schemeClr>
          </a:solidFill>
          <a:ln w="28575">
            <a:solidFill>
              <a:schemeClr val="tx2"/>
            </a:solidFill>
          </a:ln>
        </p:spPr>
        <p:txBody>
          <a:bodyPr wrap="square" rtlCol="0">
            <a:spAutoFit/>
          </a:bodyPr>
          <a:lstStyle/>
          <a:p>
            <a:pPr algn="ctr"/>
            <a:r>
              <a:rPr lang="en-US" b="1" dirty="0" smtClean="0"/>
              <a:t>Background of 1965-1966 dam repair</a:t>
            </a:r>
          </a:p>
          <a:p>
            <a:endParaRPr lang="en-US" dirty="0" smtClean="0"/>
          </a:p>
          <a:p>
            <a:r>
              <a:rPr lang="en-US" dirty="0" smtClean="0"/>
              <a:t>As the owner of a general store next to the dam, Earl Hahn also owned the water rights of Lake Warner. Following a dam inspection by State authorities in the early 1960’s, he was advised that as water rights owner, he was liable for damages should the dam fail. Earl Hahn offered to transfer the water rights to either the town of Hadley or the state of Massachusetts, as the lake was used as a source of water for town fire protection (There were no fire hydrants in North Hadley at this time).</a:t>
            </a:r>
          </a:p>
          <a:p>
            <a:endParaRPr lang="en-US" dirty="0" smtClean="0"/>
          </a:p>
          <a:p>
            <a:r>
              <a:rPr lang="en-US" dirty="0" smtClean="0"/>
              <a:t>Both the town of Hadley and the State of Massachusetts refused to accept the Lake Warner water rights. In addition they </a:t>
            </a:r>
            <a:r>
              <a:rPr lang="en-US" dirty="0" smtClean="0"/>
              <a:t>refused to contribute to the cost of the dam repairs.</a:t>
            </a:r>
            <a:endParaRPr lang="en-US" dirty="0" smtClean="0"/>
          </a:p>
          <a:p>
            <a:endParaRPr lang="en-US" dirty="0" smtClean="0"/>
          </a:p>
          <a:p>
            <a:r>
              <a:rPr lang="en-US" dirty="0" smtClean="0"/>
              <a:t>The need for dam repairs was publicized in the Daily Hampshire Gazette. Donations were received from approximately ten North Hadley and Amherst citizens who had used Lake Warner for recreational purposes. The majority of the expense for the dam repair was shared equally by Earl Hahn, water rights owner; Joseph </a:t>
            </a:r>
            <a:r>
              <a:rPr lang="en-US" dirty="0" err="1" smtClean="0"/>
              <a:t>Klimoski</a:t>
            </a:r>
            <a:r>
              <a:rPr lang="en-US" dirty="0" smtClean="0"/>
              <a:t>, owner of the former C. D. Dickenson knife works adjacent to the dam, and Robert Hahn, lake abutter.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doug\Pictures\My Scans\02_033.jpg"/>
          <p:cNvPicPr>
            <a:picLocks noChangeAspect="1" noChangeArrowheads="1"/>
          </p:cNvPicPr>
          <p:nvPr/>
        </p:nvPicPr>
        <p:blipFill>
          <a:blip r:embed="rId2" cstate="print"/>
          <a:srcRect/>
          <a:stretch>
            <a:fillRect/>
          </a:stretch>
        </p:blipFill>
        <p:spPr bwMode="auto">
          <a:xfrm>
            <a:off x="-1" y="0"/>
            <a:ext cx="9144001" cy="6255318"/>
          </a:xfrm>
          <a:prstGeom prst="rect">
            <a:avLst/>
          </a:prstGeom>
          <a:noFill/>
        </p:spPr>
      </p:pic>
      <p:sp>
        <p:nvSpPr>
          <p:cNvPr id="4" name="TextBox 3"/>
          <p:cNvSpPr txBox="1"/>
          <p:nvPr/>
        </p:nvSpPr>
        <p:spPr>
          <a:xfrm>
            <a:off x="1524000" y="1676400"/>
            <a:ext cx="1905000" cy="461665"/>
          </a:xfrm>
          <a:prstGeom prst="rect">
            <a:avLst/>
          </a:prstGeom>
          <a:noFill/>
          <a:ln w="31750">
            <a:solidFill>
              <a:srgbClr val="FFFF00"/>
            </a:solidFill>
          </a:ln>
        </p:spPr>
        <p:txBody>
          <a:bodyPr wrap="square" rtlCol="0">
            <a:spAutoFit/>
          </a:bodyPr>
          <a:lstStyle/>
          <a:p>
            <a:pPr algn="ctr"/>
            <a:r>
              <a:rPr lang="en-US" sz="2400" dirty="0" smtClean="0">
                <a:solidFill>
                  <a:srgbClr val="FFFF00"/>
                </a:solidFill>
              </a:rPr>
              <a:t>Spring Flood</a:t>
            </a:r>
            <a:endParaRPr lang="en-US" sz="1400" dirty="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doug\Pictures\My Scans\02_034.jpg"/>
          <p:cNvPicPr>
            <a:picLocks noChangeAspect="1" noChangeArrowheads="1"/>
          </p:cNvPicPr>
          <p:nvPr/>
        </p:nvPicPr>
        <p:blipFill>
          <a:blip r:embed="rId2" cstate="print"/>
          <a:srcRect/>
          <a:stretch>
            <a:fillRect/>
          </a:stretch>
        </p:blipFill>
        <p:spPr bwMode="auto">
          <a:xfrm>
            <a:off x="0" y="-1"/>
            <a:ext cx="9144000" cy="6245125"/>
          </a:xfrm>
          <a:prstGeom prst="rect">
            <a:avLst/>
          </a:prstGeom>
          <a:noFill/>
        </p:spPr>
      </p:pic>
      <p:sp>
        <p:nvSpPr>
          <p:cNvPr id="4" name="TextBox 3"/>
          <p:cNvSpPr txBox="1"/>
          <p:nvPr/>
        </p:nvSpPr>
        <p:spPr>
          <a:xfrm>
            <a:off x="5105400" y="152400"/>
            <a:ext cx="3810000" cy="830997"/>
          </a:xfrm>
          <a:prstGeom prst="rect">
            <a:avLst/>
          </a:prstGeom>
          <a:noFill/>
          <a:ln w="31750">
            <a:solidFill>
              <a:srgbClr val="FFFF00"/>
            </a:solidFill>
          </a:ln>
        </p:spPr>
        <p:txBody>
          <a:bodyPr wrap="square" rtlCol="0">
            <a:spAutoFit/>
          </a:bodyPr>
          <a:lstStyle/>
          <a:p>
            <a:pPr algn="ctr"/>
            <a:r>
              <a:rPr lang="en-US" sz="2400" dirty="0" smtClean="0">
                <a:solidFill>
                  <a:srgbClr val="FFFF00"/>
                </a:solidFill>
              </a:rPr>
              <a:t>Spring Flood overflowing side gate control</a:t>
            </a:r>
            <a:endParaRPr lang="en-US" sz="1400" dirty="0">
              <a:solidFill>
                <a:srgbClr val="FFF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oug\Pictures\My Scans\06_010.jpg"/>
          <p:cNvPicPr>
            <a:picLocks noChangeAspect="1" noChangeArrowheads="1"/>
          </p:cNvPicPr>
          <p:nvPr/>
        </p:nvPicPr>
        <p:blipFill>
          <a:blip r:embed="rId2" cstate="print"/>
          <a:srcRect/>
          <a:stretch>
            <a:fillRect/>
          </a:stretch>
        </p:blipFill>
        <p:spPr bwMode="auto">
          <a:xfrm>
            <a:off x="0" y="0"/>
            <a:ext cx="9118385" cy="6172200"/>
          </a:xfrm>
          <a:prstGeom prst="rect">
            <a:avLst/>
          </a:prstGeom>
          <a:noFill/>
        </p:spPr>
      </p:pic>
      <p:sp>
        <p:nvSpPr>
          <p:cNvPr id="3" name="TextBox 2"/>
          <p:cNvSpPr txBox="1"/>
          <p:nvPr/>
        </p:nvSpPr>
        <p:spPr>
          <a:xfrm>
            <a:off x="6172200" y="838200"/>
            <a:ext cx="1524000" cy="461665"/>
          </a:xfrm>
          <a:prstGeom prst="rect">
            <a:avLst/>
          </a:prstGeom>
          <a:noFill/>
          <a:ln w="31750">
            <a:solidFill>
              <a:srgbClr val="FFFF00"/>
            </a:solidFill>
          </a:ln>
        </p:spPr>
        <p:txBody>
          <a:bodyPr wrap="square" rtlCol="0">
            <a:spAutoFit/>
          </a:bodyPr>
          <a:lstStyle/>
          <a:p>
            <a:pPr algn="ctr"/>
            <a:r>
              <a:rPr lang="en-US" sz="2400" dirty="0" smtClean="0">
                <a:solidFill>
                  <a:srgbClr val="FFFF00"/>
                </a:solidFill>
              </a:rPr>
              <a:t>New Wall</a:t>
            </a:r>
            <a:endParaRPr lang="en-US" sz="1400" dirty="0">
              <a:solidFill>
                <a:srgbClr val="FFFF00"/>
              </a:solidFill>
            </a:endParaRPr>
          </a:p>
        </p:txBody>
      </p:sp>
      <p:sp>
        <p:nvSpPr>
          <p:cNvPr id="4" name="TextBox 3"/>
          <p:cNvSpPr txBox="1"/>
          <p:nvPr/>
        </p:nvSpPr>
        <p:spPr>
          <a:xfrm>
            <a:off x="3352800" y="3276600"/>
            <a:ext cx="4343400" cy="830997"/>
          </a:xfrm>
          <a:prstGeom prst="rect">
            <a:avLst/>
          </a:prstGeom>
          <a:solidFill>
            <a:schemeClr val="accent1"/>
          </a:solidFill>
          <a:ln w="31750">
            <a:solidFill>
              <a:srgbClr val="FFFF00"/>
            </a:solidFill>
          </a:ln>
        </p:spPr>
        <p:txBody>
          <a:bodyPr wrap="square" rtlCol="0">
            <a:spAutoFit/>
          </a:bodyPr>
          <a:lstStyle/>
          <a:p>
            <a:pPr algn="ctr"/>
            <a:r>
              <a:rPr lang="en-US" sz="2400" dirty="0" smtClean="0">
                <a:solidFill>
                  <a:schemeClr val="bg1"/>
                </a:solidFill>
              </a:rPr>
              <a:t>Old side wall</a:t>
            </a:r>
          </a:p>
          <a:p>
            <a:pPr algn="ctr"/>
            <a:r>
              <a:rPr lang="en-US" sz="2400" dirty="0" smtClean="0">
                <a:solidFill>
                  <a:schemeClr val="bg1"/>
                </a:solidFill>
              </a:rPr>
              <a:t>following reinforcement</a:t>
            </a:r>
            <a:endParaRPr lang="en-US" sz="1400" dirty="0">
              <a:solidFill>
                <a:schemeClr val="bg1"/>
              </a:solidFill>
            </a:endParaRPr>
          </a:p>
        </p:txBody>
      </p:sp>
      <p:sp>
        <p:nvSpPr>
          <p:cNvPr id="5" name="TextBox 4"/>
          <p:cNvSpPr txBox="1"/>
          <p:nvPr/>
        </p:nvSpPr>
        <p:spPr>
          <a:xfrm>
            <a:off x="2590800" y="533400"/>
            <a:ext cx="3048000" cy="461665"/>
          </a:xfrm>
          <a:prstGeom prst="rect">
            <a:avLst/>
          </a:prstGeom>
          <a:noFill/>
          <a:ln w="31750">
            <a:solidFill>
              <a:srgbClr val="FFFF00"/>
            </a:solidFill>
          </a:ln>
        </p:spPr>
        <p:txBody>
          <a:bodyPr wrap="square" rtlCol="0">
            <a:spAutoFit/>
          </a:bodyPr>
          <a:lstStyle/>
          <a:p>
            <a:pPr algn="ctr"/>
            <a:r>
              <a:rPr lang="en-US" sz="2400" dirty="0" smtClean="0">
                <a:solidFill>
                  <a:srgbClr val="FFFF00"/>
                </a:solidFill>
              </a:rPr>
              <a:t>Downstream of dam</a:t>
            </a:r>
            <a:endParaRPr lang="en-US" sz="1400" dirty="0">
              <a:solidFill>
                <a:srgbClr val="FFFF00"/>
              </a:solidFill>
            </a:endParaRPr>
          </a:p>
        </p:txBody>
      </p:sp>
      <p:sp>
        <p:nvSpPr>
          <p:cNvPr id="6" name="TextBox 5"/>
          <p:cNvSpPr txBox="1"/>
          <p:nvPr/>
        </p:nvSpPr>
        <p:spPr>
          <a:xfrm>
            <a:off x="152400" y="990600"/>
            <a:ext cx="1752600" cy="461665"/>
          </a:xfrm>
          <a:prstGeom prst="rect">
            <a:avLst/>
          </a:prstGeom>
          <a:noFill/>
          <a:ln w="31750">
            <a:solidFill>
              <a:srgbClr val="FFFF00"/>
            </a:solidFill>
          </a:ln>
        </p:spPr>
        <p:txBody>
          <a:bodyPr wrap="square" rtlCol="0">
            <a:spAutoFit/>
          </a:bodyPr>
          <a:lstStyle/>
          <a:p>
            <a:pPr algn="ctr"/>
            <a:r>
              <a:rPr lang="en-US" sz="2400" dirty="0" smtClean="0">
                <a:solidFill>
                  <a:srgbClr val="FFFF00"/>
                </a:solidFill>
              </a:rPr>
              <a:t>Gate control</a:t>
            </a:r>
            <a:endParaRPr lang="en-US" sz="1400" dirty="0">
              <a:solidFill>
                <a:srgbClr val="FFFF00"/>
              </a:solidFill>
            </a:endParaRPr>
          </a:p>
        </p:txBody>
      </p:sp>
      <p:cxnSp>
        <p:nvCxnSpPr>
          <p:cNvPr id="8" name="Straight Arrow Connector 7"/>
          <p:cNvCxnSpPr>
            <a:stCxn id="6" idx="2"/>
          </p:cNvCxnSpPr>
          <p:nvPr/>
        </p:nvCxnSpPr>
        <p:spPr>
          <a:xfrm flipH="1">
            <a:off x="533400" y="1452265"/>
            <a:ext cx="495300" cy="528935"/>
          </a:xfrm>
          <a:prstGeom prst="straightConnector1">
            <a:avLst/>
          </a:prstGeom>
          <a:ln w="4762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334000" y="1295400"/>
            <a:ext cx="838200" cy="1371600"/>
          </a:xfrm>
          <a:prstGeom prst="straightConnector1">
            <a:avLst/>
          </a:prstGeom>
          <a:ln w="4762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1371600" y="3505200"/>
            <a:ext cx="1905000" cy="228600"/>
          </a:xfrm>
          <a:prstGeom prst="straightConnector1">
            <a:avLst/>
          </a:prstGeom>
          <a:ln w="47625">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doug\Pictures\My Scans\05_113.jpg"/>
          <p:cNvPicPr>
            <a:picLocks noChangeAspect="1" noChangeArrowheads="1"/>
          </p:cNvPicPr>
          <p:nvPr/>
        </p:nvPicPr>
        <p:blipFill>
          <a:blip r:embed="rId2" cstate="print"/>
          <a:srcRect/>
          <a:stretch>
            <a:fillRect/>
          </a:stretch>
        </p:blipFill>
        <p:spPr bwMode="auto">
          <a:xfrm>
            <a:off x="0" y="0"/>
            <a:ext cx="9144000" cy="6428239"/>
          </a:xfrm>
          <a:prstGeom prst="rect">
            <a:avLst/>
          </a:prstGeom>
          <a:noFill/>
        </p:spPr>
      </p:pic>
      <p:sp>
        <p:nvSpPr>
          <p:cNvPr id="3" name="TextBox 2"/>
          <p:cNvSpPr txBox="1"/>
          <p:nvPr/>
        </p:nvSpPr>
        <p:spPr>
          <a:xfrm>
            <a:off x="5867400" y="304800"/>
            <a:ext cx="3048000" cy="830997"/>
          </a:xfrm>
          <a:prstGeom prst="rect">
            <a:avLst/>
          </a:prstGeom>
          <a:noFill/>
          <a:ln w="31750">
            <a:solidFill>
              <a:srgbClr val="FFFF00"/>
            </a:solidFill>
          </a:ln>
        </p:spPr>
        <p:txBody>
          <a:bodyPr wrap="square" rtlCol="0">
            <a:spAutoFit/>
          </a:bodyPr>
          <a:lstStyle/>
          <a:p>
            <a:pPr algn="ctr"/>
            <a:r>
              <a:rPr lang="en-US" sz="2400" dirty="0" smtClean="0">
                <a:solidFill>
                  <a:srgbClr val="FFFF00"/>
                </a:solidFill>
              </a:rPr>
              <a:t>Old side wall before reinforcement</a:t>
            </a:r>
            <a:endParaRPr lang="en-US" sz="1400" dirty="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doug\Pictures\My Scans\05_115.jpg"/>
          <p:cNvPicPr>
            <a:picLocks noChangeAspect="1" noChangeArrowheads="1"/>
          </p:cNvPicPr>
          <p:nvPr/>
        </p:nvPicPr>
        <p:blipFill>
          <a:blip r:embed="rId2" cstate="print"/>
          <a:srcRect/>
          <a:stretch>
            <a:fillRect/>
          </a:stretch>
        </p:blipFill>
        <p:spPr bwMode="auto">
          <a:xfrm>
            <a:off x="0" y="0"/>
            <a:ext cx="9144000" cy="6229325"/>
          </a:xfrm>
          <a:prstGeom prst="rect">
            <a:avLst/>
          </a:prstGeom>
          <a:noFill/>
        </p:spPr>
      </p:pic>
      <p:sp>
        <p:nvSpPr>
          <p:cNvPr id="3" name="TextBox 2"/>
          <p:cNvSpPr txBox="1"/>
          <p:nvPr/>
        </p:nvSpPr>
        <p:spPr>
          <a:xfrm>
            <a:off x="1524000" y="457200"/>
            <a:ext cx="3810000" cy="461665"/>
          </a:xfrm>
          <a:prstGeom prst="rect">
            <a:avLst/>
          </a:prstGeom>
          <a:noFill/>
          <a:ln w="31750">
            <a:solidFill>
              <a:srgbClr val="FFFF00"/>
            </a:solidFill>
          </a:ln>
        </p:spPr>
        <p:txBody>
          <a:bodyPr wrap="square" rtlCol="0">
            <a:spAutoFit/>
          </a:bodyPr>
          <a:lstStyle/>
          <a:p>
            <a:pPr algn="ctr"/>
            <a:r>
              <a:rPr lang="en-US" sz="2400" dirty="0" smtClean="0">
                <a:solidFill>
                  <a:srgbClr val="FFFF00"/>
                </a:solidFill>
              </a:rPr>
              <a:t>Foundation of New Wall</a:t>
            </a:r>
            <a:endParaRPr lang="en-US" sz="1400" dirty="0">
              <a:solidFill>
                <a:srgbClr val="FFFF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doug\Pictures\My Scans\05_116.jpg"/>
          <p:cNvPicPr>
            <a:picLocks noChangeAspect="1" noChangeArrowheads="1"/>
          </p:cNvPicPr>
          <p:nvPr/>
        </p:nvPicPr>
        <p:blipFill>
          <a:blip r:embed="rId2" cstate="print"/>
          <a:srcRect/>
          <a:stretch>
            <a:fillRect/>
          </a:stretch>
        </p:blipFill>
        <p:spPr bwMode="auto">
          <a:xfrm>
            <a:off x="0" y="0"/>
            <a:ext cx="9144000" cy="6162004"/>
          </a:xfrm>
          <a:prstGeom prst="rect">
            <a:avLst/>
          </a:prstGeom>
          <a:noFill/>
        </p:spPr>
      </p:pic>
      <p:sp>
        <p:nvSpPr>
          <p:cNvPr id="3" name="TextBox 2"/>
          <p:cNvSpPr txBox="1"/>
          <p:nvPr/>
        </p:nvSpPr>
        <p:spPr>
          <a:xfrm>
            <a:off x="3352800" y="5029200"/>
            <a:ext cx="2743200" cy="830997"/>
          </a:xfrm>
          <a:prstGeom prst="rect">
            <a:avLst/>
          </a:prstGeom>
          <a:noFill/>
          <a:ln w="31750">
            <a:solidFill>
              <a:srgbClr val="FFFF00"/>
            </a:solidFill>
          </a:ln>
        </p:spPr>
        <p:txBody>
          <a:bodyPr wrap="square" rtlCol="0">
            <a:spAutoFit/>
          </a:bodyPr>
          <a:lstStyle/>
          <a:p>
            <a:pPr algn="ctr"/>
            <a:r>
              <a:rPr lang="en-US" sz="2400" dirty="0" smtClean="0">
                <a:solidFill>
                  <a:srgbClr val="FFFF00"/>
                </a:solidFill>
              </a:rPr>
              <a:t>Reconstruction of old side wall</a:t>
            </a:r>
            <a:endParaRPr lang="en-US" sz="1400"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doug\Pictures\My Scans\05_117.jpg"/>
          <p:cNvPicPr>
            <a:picLocks noChangeAspect="1" noChangeArrowheads="1"/>
          </p:cNvPicPr>
          <p:nvPr/>
        </p:nvPicPr>
        <p:blipFill>
          <a:blip r:embed="rId2" cstate="print"/>
          <a:srcRect/>
          <a:stretch>
            <a:fillRect/>
          </a:stretch>
        </p:blipFill>
        <p:spPr bwMode="auto">
          <a:xfrm>
            <a:off x="1" y="0"/>
            <a:ext cx="9144000" cy="6287739"/>
          </a:xfrm>
          <a:prstGeom prst="rect">
            <a:avLst/>
          </a:prstGeom>
          <a:noFill/>
        </p:spPr>
      </p:pic>
      <p:sp>
        <p:nvSpPr>
          <p:cNvPr id="3" name="TextBox 2"/>
          <p:cNvSpPr txBox="1"/>
          <p:nvPr/>
        </p:nvSpPr>
        <p:spPr>
          <a:xfrm>
            <a:off x="3505200" y="4419600"/>
            <a:ext cx="2743200" cy="830997"/>
          </a:xfrm>
          <a:prstGeom prst="rect">
            <a:avLst/>
          </a:prstGeom>
          <a:noFill/>
          <a:ln w="31750">
            <a:solidFill>
              <a:srgbClr val="FFFF00"/>
            </a:solidFill>
          </a:ln>
        </p:spPr>
        <p:txBody>
          <a:bodyPr wrap="square" rtlCol="0">
            <a:spAutoFit/>
          </a:bodyPr>
          <a:lstStyle/>
          <a:p>
            <a:pPr algn="ctr"/>
            <a:r>
              <a:rPr lang="en-US" sz="2400" dirty="0" smtClean="0">
                <a:solidFill>
                  <a:srgbClr val="FFFF00"/>
                </a:solidFill>
              </a:rPr>
              <a:t>Reconstruction of old side wall</a:t>
            </a:r>
            <a:endParaRPr lang="en-US" sz="1400"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297</Words>
  <Application>Microsoft Office PowerPoint</Application>
  <PresentationFormat>On-screen Show (4:3)</PresentationFormat>
  <Paragraphs>33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Doug</dc:creator>
  <cp:lastModifiedBy>Doug</cp:lastModifiedBy>
  <cp:revision>9</cp:revision>
  <dcterms:created xsi:type="dcterms:W3CDTF">2013-04-23T22:13:46Z</dcterms:created>
  <dcterms:modified xsi:type="dcterms:W3CDTF">2013-04-24T00:15:21Z</dcterms:modified>
</cp:coreProperties>
</file>